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74186" autoAdjust="0"/>
  </p:normalViewPr>
  <p:slideViewPr>
    <p:cSldViewPr snapToGrid="0">
      <p:cViewPr varScale="1">
        <p:scale>
          <a:sx n="82" d="100"/>
          <a:sy n="82" d="100"/>
        </p:scale>
        <p:origin x="16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AD6DB-275E-45D8-BA57-1C98F1E91185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FE25D-7980-4FCA-8322-930BE6A3A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76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Ehud Barak</a:t>
            </a:r>
          </a:p>
          <a:p>
            <a:r>
              <a:rPr lang="en-US" dirty="0" err="1" smtClean="0"/>
              <a:t>Tzipi</a:t>
            </a:r>
            <a:r>
              <a:rPr lang="en-US" dirty="0" smtClean="0"/>
              <a:t> </a:t>
            </a:r>
            <a:r>
              <a:rPr lang="en-US" dirty="0" err="1" smtClean="0"/>
              <a:t>Livni</a:t>
            </a:r>
            <a:r>
              <a:rPr lang="en-US" dirty="0" smtClean="0"/>
              <a:t> </a:t>
            </a:r>
          </a:p>
          <a:p>
            <a:r>
              <a:rPr lang="en-US" dirty="0" smtClean="0"/>
              <a:t>Benjamin Netanyahu</a:t>
            </a:r>
          </a:p>
          <a:p>
            <a:r>
              <a:rPr lang="en-US" dirty="0" err="1" smtClean="0"/>
              <a:t>Issa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Amro</a:t>
            </a:r>
            <a:endParaRPr lang="en-US" baseline="0" dirty="0" smtClean="0"/>
          </a:p>
          <a:p>
            <a:r>
              <a:rPr lang="en-US" baseline="0" dirty="0" smtClean="0"/>
              <a:t>Mustafa </a:t>
            </a:r>
            <a:r>
              <a:rPr lang="en-US" baseline="0" dirty="0" err="1" smtClean="0"/>
              <a:t>Barghouti</a:t>
            </a:r>
            <a:endParaRPr lang="en-US" baseline="0" dirty="0" smtClean="0"/>
          </a:p>
          <a:p>
            <a:r>
              <a:rPr lang="en-US" baseline="0" dirty="0" smtClean="0"/>
              <a:t>Ismail Haniyeh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Avigdor Lieberman</a:t>
            </a:r>
          </a:p>
          <a:p>
            <a:r>
              <a:rPr lang="en-US" baseline="0" dirty="0" smtClean="0"/>
              <a:t>Uzi Dayan</a:t>
            </a:r>
          </a:p>
          <a:p>
            <a:r>
              <a:rPr lang="en-US" baseline="0" dirty="0" smtClean="0"/>
              <a:t>Mahmoud Abbas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199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can be used for discussion or</a:t>
            </a:r>
            <a:r>
              <a:rPr lang="en-US" baseline="0" dirty="0" smtClean="0"/>
              <a:t> printed off as cards to compare and rank.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35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1DCD46E-A518-43D1-B8FC-BCC20A19F9F9}" type="datetime1">
              <a:rPr lang="en-GB" smtClean="0"/>
              <a:t>08/05/2019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All resources at </a:t>
            </a:r>
            <a:r>
              <a:rPr lang="en-US" b="1" dirty="0" smtClean="0"/>
              <a:t>quaker.org.uk/teaching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888-CDA2-42E6-9677-01D1E9DB5E7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5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775B-4120-4A99-91A7-31817A068EA1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94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B753C-7636-4B88-8167-8DD4DD207C77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70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D554-A184-4E90-B253-C5AA58C1F49C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70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770C0-96EC-4594-8A23-FEC0F72475DF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9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F4BC-A2D3-4714-859D-AA710586C6C2}" type="datetime1">
              <a:rPr lang="en-GB" smtClean="0"/>
              <a:t>08/05/2019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0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94852-BF20-4B58-BCD4-A71B34A85957}" type="datetime1">
              <a:rPr lang="en-GB" smtClean="0"/>
              <a:t>08/05/2019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F39F-AA4F-43E6-8E79-53CD26EF2E13}" type="datetime1">
              <a:rPr lang="en-GB" smtClean="0"/>
              <a:t>08/05/2019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9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5DD-06BE-4F83-A75B-C84D550EA552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2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D4D7-72BD-43C3-B378-D03C33C110F6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0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D6C1C2-9947-441B-9C7F-8E0FD7547F0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76" y="100744"/>
            <a:ext cx="2429325" cy="178800"/>
          </a:xfrm>
          <a:prstGeom prst="rect">
            <a:avLst/>
          </a:prstGeom>
        </p:spPr>
      </p:pic>
      <p:sp>
        <p:nvSpPr>
          <p:cNvPr id="8" name="Rectángulo 4">
            <a:extLst>
              <a:ext uri="{FF2B5EF4-FFF2-40B4-BE49-F238E27FC236}">
                <a16:creationId xmlns:a16="http://schemas.microsoft.com/office/drawing/2014/main" id="{E422FF4E-F7B1-3D41-B89A-CE5EAEB4AA76}"/>
              </a:ext>
            </a:extLst>
          </p:cNvPr>
          <p:cNvSpPr/>
          <p:nvPr userDrawn="1"/>
        </p:nvSpPr>
        <p:spPr>
          <a:xfrm>
            <a:off x="0" y="0"/>
            <a:ext cx="12192000" cy="511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12">
            <a:extLst>
              <a:ext uri="{FF2B5EF4-FFF2-40B4-BE49-F238E27FC236}">
                <a16:creationId xmlns:a16="http://schemas.microsoft.com/office/drawing/2014/main" id="{CF993381-661A-1749-A408-7710E5ABC79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845" y="303692"/>
            <a:ext cx="3190207" cy="23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oleObject" Target="../embeddings/oleObject2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wmf"/><Relationship Id="rId15" Type="http://schemas.openxmlformats.org/officeDocument/2006/relationships/image" Target="../media/image15.jpe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7518" y="1576741"/>
            <a:ext cx="3002332" cy="4823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52AFA30-6A3F-ED4D-A97D-EBC959DA2B60}"/>
              </a:ext>
            </a:extLst>
          </p:cNvPr>
          <p:cNvSpPr/>
          <p:nvPr/>
        </p:nvSpPr>
        <p:spPr>
          <a:xfrm>
            <a:off x="-1" y="2505204"/>
            <a:ext cx="6206647" cy="3663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6" name="Imagen 12">
            <a:extLst>
              <a:ext uri="{FF2B5EF4-FFF2-40B4-BE49-F238E27FC236}">
                <a16:creationId xmlns:a16="http://schemas.microsoft.com/office/drawing/2014/main" id="{5B1B6E62-9462-D54C-9E87-B042BC1EC2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839" y="5721969"/>
            <a:ext cx="2358732" cy="173007"/>
          </a:xfrm>
          <a:prstGeom prst="rect">
            <a:avLst/>
          </a:prstGeom>
        </p:spPr>
      </p:pic>
      <p:sp>
        <p:nvSpPr>
          <p:cNvPr id="7" name="Subtítulo 15">
            <a:extLst>
              <a:ext uri="{FF2B5EF4-FFF2-40B4-BE49-F238E27FC236}">
                <a16:creationId xmlns:a16="http://schemas.microsoft.com/office/drawing/2014/main" id="{4BFE9A4D-D987-F340-99F8-5E08AE1EC3A2}"/>
              </a:ext>
            </a:extLst>
          </p:cNvPr>
          <p:cNvSpPr txBox="1">
            <a:spLocks/>
          </p:cNvSpPr>
          <p:nvPr/>
        </p:nvSpPr>
        <p:spPr>
          <a:xfrm>
            <a:off x="251563" y="2844833"/>
            <a:ext cx="5703518" cy="17168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Isn’t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politics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E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ítulo 15">
            <a:extLst>
              <a:ext uri="{FF2B5EF4-FFF2-40B4-BE49-F238E27FC236}">
                <a16:creationId xmlns:a16="http://schemas.microsoft.com/office/drawing/2014/main" id="{B7724BC2-CF42-D14A-B8DC-8AD236C5ED7F}"/>
              </a:ext>
            </a:extLst>
          </p:cNvPr>
          <p:cNvSpPr txBox="1">
            <a:spLocks/>
          </p:cNvSpPr>
          <p:nvPr/>
        </p:nvSpPr>
        <p:spPr>
          <a:xfrm>
            <a:off x="251563" y="4561681"/>
            <a:ext cx="5703518" cy="1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role do political leaders play in the conflict between Palestinians and </a:t>
            </a:r>
            <a:r>
              <a:rPr lang="en-US" sz="16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ISraelis</a:t>
            </a: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5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Israeli politics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446416"/>
            <a:ext cx="6792884" cy="47305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In Israel, there are several political parties including :</a:t>
            </a:r>
          </a:p>
          <a:p>
            <a:r>
              <a:rPr lang="en-US" dirty="0"/>
              <a:t>Likud (governing party as of February 2019</a:t>
            </a:r>
            <a:r>
              <a:rPr lang="en-US" dirty="0" smtClean="0"/>
              <a:t>), led by Prime Minister Benjamin Netanyahu</a:t>
            </a:r>
            <a:endParaRPr lang="en-US" dirty="0"/>
          </a:p>
          <a:p>
            <a:r>
              <a:rPr lang="en-US" dirty="0" smtClean="0"/>
              <a:t>Labor (The Zionist Union), </a:t>
            </a:r>
          </a:p>
          <a:p>
            <a:r>
              <a:rPr lang="en-US" dirty="0" err="1" smtClean="0"/>
              <a:t>Ta’al</a:t>
            </a:r>
            <a:r>
              <a:rPr lang="en-US" dirty="0" smtClean="0"/>
              <a:t> (an Arab Israeli party)</a:t>
            </a:r>
          </a:p>
          <a:p>
            <a:r>
              <a:rPr lang="en-US" dirty="0" err="1"/>
              <a:t>Agudat</a:t>
            </a:r>
            <a:r>
              <a:rPr lang="en-US" dirty="0"/>
              <a:t> </a:t>
            </a:r>
            <a:r>
              <a:rPr lang="en-US" dirty="0" err="1" smtClean="0"/>
              <a:t>Yisrael</a:t>
            </a:r>
            <a:r>
              <a:rPr lang="en-US" dirty="0" smtClean="0"/>
              <a:t> (United Torah Judaism, an Orthodox Jewish party)</a:t>
            </a:r>
          </a:p>
          <a:p>
            <a:pPr marL="0" indent="0">
              <a:buNone/>
            </a:pPr>
            <a:r>
              <a:rPr lang="en-US" dirty="0" smtClean="0"/>
              <a:t>The party with the most seats in the Israeli Parliament, the Knesset, forms a government. Often they have to form a coalition with other parties to have a majority.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</a:t>
            </a:fld>
            <a:endParaRPr lang="en-GB"/>
          </a:p>
        </p:txBody>
      </p:sp>
      <p:pic>
        <p:nvPicPr>
          <p:cNvPr id="2050" name="Picture 2" descr="Image result for knesset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085" y="1658722"/>
            <a:ext cx="4410972" cy="294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13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Palestinian politics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690688"/>
            <a:ext cx="6792884" cy="44862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The Palestinian territories are divided. The </a:t>
            </a:r>
            <a:r>
              <a:rPr lang="en-US" dirty="0" smtClean="0"/>
              <a:t>West </a:t>
            </a:r>
            <a:r>
              <a:rPr lang="en-US" dirty="0"/>
              <a:t>Bank is ruled by the Fatah Party (</a:t>
            </a:r>
            <a:r>
              <a:rPr lang="en-GB" dirty="0"/>
              <a:t>Palestinian National Liberation Movement</a:t>
            </a:r>
            <a:r>
              <a:rPr lang="en-GB" dirty="0" smtClean="0"/>
              <a:t>), led by Mahmoud Abbas.</a:t>
            </a:r>
          </a:p>
          <a:p>
            <a:pPr marL="0" indent="0">
              <a:buNone/>
            </a:pPr>
            <a:r>
              <a:rPr lang="en-US" dirty="0" smtClean="0"/>
              <a:t>Since 2007, Gaza has been ruled by Hamas, an “Islamic resistance movement” led by Ismail Haniyeh. </a:t>
            </a:r>
          </a:p>
          <a:p>
            <a:pPr marL="0" indent="0">
              <a:buNone/>
            </a:pPr>
            <a:r>
              <a:rPr lang="en-US" dirty="0" smtClean="0"/>
              <a:t>There was a struggle for control after Hamas won elections in 2006, and conflict between the two factions has continued.</a:t>
            </a:r>
          </a:p>
          <a:p>
            <a:pPr marL="0" indent="0">
              <a:buNone/>
            </a:pPr>
            <a:r>
              <a:rPr lang="en-US" dirty="0" smtClean="0"/>
              <a:t>Both leaderships have been accused of terrorism against Israel.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3</a:t>
            </a:fld>
            <a:endParaRPr lang="en-GB"/>
          </a:p>
        </p:txBody>
      </p:sp>
      <p:pic>
        <p:nvPicPr>
          <p:cNvPr id="2050" name="Picture 2" descr="Image result for knesset wikipe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085" y="1658722"/>
            <a:ext cx="4410972" cy="294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37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</a:t>
            </a:r>
            <a:r>
              <a:rPr lang="en-US" b="1" smtClean="0"/>
              <a:t>quaker.org.uk/teaching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6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1195634"/>
              </p:ext>
            </p:extLst>
          </p:nvPr>
        </p:nvGraphicFramePr>
        <p:xfrm>
          <a:off x="10927609" y="8187089"/>
          <a:ext cx="242943" cy="2049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4" name="Content Placeholder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927609" y="8187089"/>
                        <a:ext cx="242943" cy="2049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67600" y="5621206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did they say?</a:t>
            </a:r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Printable quotes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5" descr="Ehud Barak 2016 - Herzliya Conference 2016 3015 (cropped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65" y="721062"/>
            <a:ext cx="2024528" cy="235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Image result for netanyahu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863" y="731466"/>
            <a:ext cx="1764274" cy="235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Image result for issa amr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568" y="731142"/>
            <a:ext cx="3536432" cy="235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0465" y="3158294"/>
            <a:ext cx="2139735" cy="2286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25" y="3158152"/>
            <a:ext cx="2095349" cy="2298781"/>
          </a:xfrm>
          <a:prstGeom prst="rect">
            <a:avLst/>
          </a:prstGeom>
        </p:spPr>
      </p:pic>
      <p:pic>
        <p:nvPicPr>
          <p:cNvPr id="13" name="Picture 11" descr="Image result for avigdor lieberma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435" y="3143898"/>
            <a:ext cx="1726146" cy="231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Image result for uzi dayan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742" y="3143898"/>
            <a:ext cx="1916967" cy="231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Content Placeholder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938857"/>
              </p:ext>
            </p:extLst>
          </p:nvPr>
        </p:nvGraphicFramePr>
        <p:xfrm>
          <a:off x="9850859" y="565362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Document" showAsIcon="1" r:id="rId13" imgW="914400" imgH="771480" progId="Word.Document.12">
                  <p:embed/>
                </p:oleObj>
              </mc:Choice>
              <mc:Fallback>
                <p:oleObj name="Document" showAsIcon="1" r:id="rId13" imgW="914400" imgH="771480" progId="Word.Document.12">
                  <p:embed/>
                  <p:pic>
                    <p:nvPicPr>
                      <p:cNvPr id="12" name="Content Placeholder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50859" y="565362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7" descr="Image result for tzipi livni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21" y="721062"/>
            <a:ext cx="2353514" cy="235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Image result for - Mahmoud Abbas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9557" y="3158152"/>
            <a:ext cx="1742605" cy="234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27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8601"/>
            <a:ext cx="12192000" cy="943178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2"/>
                </a:solidFill>
              </a:rPr>
              <a:t>What are the biggest factors driving the conflict?</a:t>
            </a:r>
            <a:endParaRPr lang="en-GB" sz="4000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413500"/>
            <a:ext cx="4114800" cy="365125"/>
          </a:xfrm>
        </p:spPr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0" y="1005840"/>
          <a:ext cx="12192000" cy="57012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07370">
                  <a:extLst>
                    <a:ext uri="{9D8B030D-6E8A-4147-A177-3AD203B41FA5}">
                      <a16:colId xmlns:a16="http://schemas.microsoft.com/office/drawing/2014/main" val="3926329677"/>
                    </a:ext>
                  </a:extLst>
                </a:gridCol>
                <a:gridCol w="3853648">
                  <a:extLst>
                    <a:ext uri="{9D8B030D-6E8A-4147-A177-3AD203B41FA5}">
                      <a16:colId xmlns:a16="http://schemas.microsoft.com/office/drawing/2014/main" val="3766471361"/>
                    </a:ext>
                  </a:extLst>
                </a:gridCol>
                <a:gridCol w="4530982">
                  <a:extLst>
                    <a:ext uri="{9D8B030D-6E8A-4147-A177-3AD203B41FA5}">
                      <a16:colId xmlns:a16="http://schemas.microsoft.com/office/drawing/2014/main" val="1602407472"/>
                    </a:ext>
                  </a:extLst>
                </a:gridCol>
              </a:tblGrid>
              <a:tr h="11473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Religion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Land and resources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Fear and insecurity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901061"/>
                  </a:ext>
                </a:extLst>
              </a:tr>
              <a:tr h="15003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Memory of past violence and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Inequality/injustice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Politics and power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546751"/>
                  </a:ext>
                </a:extLst>
              </a:tr>
              <a:tr h="1147311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Racism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 communication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Nationalism</a:t>
                      </a:r>
                      <a:endPara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131715"/>
                  </a:ext>
                </a:extLst>
              </a:tr>
              <a:tr h="1823433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desire</a:t>
                      </a:r>
                      <a:r>
                        <a:rPr lang="en-US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be violent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Interference</a:t>
                      </a:r>
                      <a:r>
                        <a:rPr lang="en-US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by other countries like Britain, the USA, Iran and Russia</a:t>
                      </a:r>
                      <a:endPara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Something else…</a:t>
                      </a:r>
                    </a:p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327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08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300</Words>
  <Application>Microsoft Office PowerPoint</Application>
  <PresentationFormat>Widescreen</PresentationFormat>
  <Paragraphs>61</Paragraphs>
  <Slides>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 Theme</vt:lpstr>
      <vt:lpstr>Document</vt:lpstr>
      <vt:lpstr>PowerPoint Presentation</vt:lpstr>
      <vt:lpstr>Israeli politics</vt:lpstr>
      <vt:lpstr>Palestinian politics</vt:lpstr>
      <vt:lpstr>PowerPoint Presentation</vt:lpstr>
      <vt:lpstr>What are the biggest factors driving the conflict?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 Brooks</dc:creator>
  <cp:lastModifiedBy>Ellis Brooks</cp:lastModifiedBy>
  <cp:revision>23</cp:revision>
  <dcterms:created xsi:type="dcterms:W3CDTF">2019-02-04T16:16:14Z</dcterms:created>
  <dcterms:modified xsi:type="dcterms:W3CDTF">2019-05-08T09:01:49Z</dcterms:modified>
</cp:coreProperties>
</file>